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22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F9E8E-3760-794A-A176-F9CB2ACD9B71}" type="datetime1">
              <a:rPr lang="en-CA" smtClean="0"/>
              <a:t>12-03-23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35F55-753A-BA43-BFBC-289BFF52E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0511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650B66-67F8-E440-B0BD-D3CDA6F3E5B4}" type="datetime1">
              <a:rPr lang="en-CA" smtClean="0"/>
              <a:t>12-03-23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3E977-7D59-394D-ACA1-FA9263123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7847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3E977-7D59-394D-ACA1-FA92631239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04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do we have</a:t>
            </a:r>
            <a:r>
              <a:rPr lang="en-US" baseline="0" dirty="0" smtClean="0"/>
              <a:t> blending?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3E977-7D59-394D-ACA1-FA926312393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246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Remember: Complete Dominance – The occurrence of one allele can entirely mask the presence of another. One allele is fully dominant, one is fully recessive.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crosses look the same except for the </a:t>
            </a:r>
            <a:r>
              <a:rPr lang="en-US" smtClean="0"/>
              <a:t>final result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3E977-7D59-394D-ACA1-FA926312393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707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4307-1C20-E446-B3BA-97C1A17417F9}" type="datetime1">
              <a:rPr lang="en-CA" smtClean="0"/>
              <a:t>12-03-23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9599-B558-564B-96F5-C2AE7ABD692F}" type="datetime1">
              <a:rPr lang="en-CA" smtClean="0"/>
              <a:t>12-03-23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5610E-4B2B-5949-8B91-935285AF04D9}" type="datetime1">
              <a:rPr lang="en-CA" smtClean="0"/>
              <a:t>12-03-23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0F97-3EAF-7646-A383-9933C415AAA6}" type="datetime1">
              <a:rPr lang="en-CA" smtClean="0"/>
              <a:t>12-03-23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43B4-11B0-6841-B78B-35207837B350}" type="datetime1">
              <a:rPr lang="en-CA" smtClean="0"/>
              <a:t>12-03-23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9FC3E-3B15-B540-804C-25B3E34FFFF9}" type="datetime1">
              <a:rPr lang="en-CA" smtClean="0"/>
              <a:t>12-03-23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4EAE5-C4D7-4448-A9FA-337E7DB19C0B}" type="datetime1">
              <a:rPr lang="en-CA" smtClean="0"/>
              <a:t>12-03-23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95668-5BE5-AE4B-ACC7-C8263548A48B}" type="datetime1">
              <a:rPr lang="en-CA" smtClean="0"/>
              <a:t>12-03-23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129CA-E82D-924A-9A94-B3F92E6D5913}" type="datetime1">
              <a:rPr lang="en-CA" smtClean="0"/>
              <a:t>12-03-23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F0E7-CA0D-1842-ACA0-2290FBFE265F}" type="datetime1">
              <a:rPr lang="en-CA" smtClean="0"/>
              <a:t>12-03-23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7A8F6-D19D-894D-B6BC-DD16E9AB4315}" type="datetime1">
              <a:rPr lang="en-CA" smtClean="0"/>
              <a:t>12-03-23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579E6-F365-9F48-9B7B-63325D17827D}" type="datetime1">
              <a:rPr lang="en-CA" smtClean="0"/>
              <a:t>12-03-23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DB0479E-C801-AF45-83A5-9062D41409C1}" type="datetime1">
              <a:rPr lang="en-CA" smtClean="0"/>
              <a:t>12-03-23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0" y="1523999"/>
            <a:ext cx="6832901" cy="1724867"/>
          </a:xfrm>
        </p:spPr>
        <p:txBody>
          <a:bodyPr/>
          <a:lstStyle/>
          <a:p>
            <a:r>
              <a:rPr lang="en-US" dirty="0" smtClean="0"/>
              <a:t>Incomplete Dominance and Co-Dominance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Taking it a step beyond Mendel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16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Types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Human blood is both a dominant and </a:t>
            </a:r>
            <a:r>
              <a:rPr lang="en-US" dirty="0" err="1" smtClean="0"/>
              <a:t>codominant</a:t>
            </a:r>
            <a:r>
              <a:rPr lang="en-US" dirty="0" smtClean="0"/>
              <a:t> trait</a:t>
            </a:r>
          </a:p>
          <a:p>
            <a:r>
              <a:rPr lang="en-US" dirty="0" smtClean="0"/>
              <a:t>Possible Blood Types (Phenotypes):</a:t>
            </a:r>
          </a:p>
          <a:p>
            <a:r>
              <a:rPr lang="en-US" sz="3200" dirty="0" smtClean="0"/>
              <a:t>A, B, AB, O</a:t>
            </a:r>
          </a:p>
          <a:p>
            <a:r>
              <a:rPr lang="en-US" dirty="0" smtClean="0"/>
              <a:t>Possible Alleles:</a:t>
            </a:r>
          </a:p>
          <a:p>
            <a:r>
              <a:rPr lang="en-US" sz="3600" dirty="0" smtClean="0"/>
              <a:t>I</a:t>
            </a:r>
            <a:r>
              <a:rPr lang="en-US" sz="3600" baseline="30000" dirty="0" smtClean="0"/>
              <a:t>A</a:t>
            </a:r>
            <a:r>
              <a:rPr lang="en-US" sz="3600" dirty="0" smtClean="0"/>
              <a:t> , I</a:t>
            </a:r>
            <a:r>
              <a:rPr lang="en-US" sz="3600" baseline="30000" dirty="0" smtClean="0"/>
              <a:t>B</a:t>
            </a:r>
            <a:r>
              <a:rPr lang="en-US" sz="3600" dirty="0" smtClean="0"/>
              <a:t> , </a:t>
            </a:r>
            <a:r>
              <a:rPr lang="en-US" sz="3600" dirty="0" err="1" smtClean="0"/>
              <a:t>i</a:t>
            </a:r>
            <a:endParaRPr lang="en-US" sz="3600" dirty="0" smtClean="0"/>
          </a:p>
          <a:p>
            <a:r>
              <a:rPr lang="en-US" dirty="0" smtClean="0"/>
              <a:t>Everyone still only inherits two alleles (one from each parent)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7114" y="2969489"/>
            <a:ext cx="2623645" cy="1967734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828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792" y="657808"/>
            <a:ext cx="8153400" cy="990600"/>
          </a:xfrm>
        </p:spPr>
        <p:txBody>
          <a:bodyPr/>
          <a:lstStyle/>
          <a:p>
            <a:r>
              <a:rPr lang="en-CA" dirty="0" smtClean="0"/>
              <a:t>Human Blood Types</a:t>
            </a:r>
            <a:endParaRPr lang="en-CA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046023"/>
              </p:ext>
            </p:extLst>
          </p:nvPr>
        </p:nvGraphicFramePr>
        <p:xfrm>
          <a:off x="2643174" y="2000240"/>
          <a:ext cx="4385336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6089"/>
                <a:gridCol w="2079247"/>
              </a:tblGrid>
              <a:tr h="640080">
                <a:tc>
                  <a:txBody>
                    <a:bodyPr/>
                    <a:lstStyle/>
                    <a:p>
                      <a:r>
                        <a:rPr lang="en-CA" dirty="0" smtClean="0"/>
                        <a:t>Genotype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Phenotype</a:t>
                      </a:r>
                      <a:r>
                        <a:rPr lang="en-CA" baseline="0" dirty="0" smtClean="0"/>
                        <a:t> (Blood Type)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3600" dirty="0" smtClean="0"/>
                        <a:t>I</a:t>
                      </a:r>
                      <a:r>
                        <a:rPr lang="en-US" sz="3600" b="1" baseline="30000" dirty="0" smtClean="0">
                          <a:solidFill>
                            <a:srgbClr val="FF0000"/>
                          </a:solidFill>
                        </a:rPr>
                        <a:t>A </a:t>
                      </a:r>
                      <a:r>
                        <a:rPr lang="en-CA" sz="3600" dirty="0" smtClean="0"/>
                        <a:t>I</a:t>
                      </a:r>
                      <a:r>
                        <a:rPr lang="en-US" sz="3600" b="1" baseline="30000" dirty="0" smtClean="0">
                          <a:solidFill>
                            <a:srgbClr val="FF0000"/>
                          </a:solidFill>
                        </a:rPr>
                        <a:t>A </a:t>
                      </a:r>
                      <a:endParaRPr lang="en-CA" sz="3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A</a:t>
                      </a:r>
                      <a:endParaRPr lang="en-CA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3600" dirty="0" smtClean="0"/>
                        <a:t>I</a:t>
                      </a:r>
                      <a:r>
                        <a:rPr lang="en-US" sz="3600" b="1" baseline="30000" dirty="0" smtClean="0">
                          <a:solidFill>
                            <a:srgbClr val="FF0000"/>
                          </a:solidFill>
                        </a:rPr>
                        <a:t>A </a:t>
                      </a:r>
                      <a:r>
                        <a:rPr lang="en-US" sz="36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i</a:t>
                      </a:r>
                      <a:endParaRPr lang="en-CA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A</a:t>
                      </a:r>
                      <a:endParaRPr lang="en-CA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3600" dirty="0" smtClean="0"/>
                        <a:t>I</a:t>
                      </a:r>
                      <a:r>
                        <a:rPr lang="en-US" sz="3600" b="1" baseline="30000" dirty="0" smtClean="0">
                          <a:solidFill>
                            <a:srgbClr val="FF0000"/>
                          </a:solidFill>
                        </a:rPr>
                        <a:t>B </a:t>
                      </a:r>
                      <a:r>
                        <a:rPr lang="en-CA" sz="3600" dirty="0" smtClean="0"/>
                        <a:t>I</a:t>
                      </a:r>
                      <a:r>
                        <a:rPr lang="en-US" sz="3600" b="1" baseline="30000" dirty="0" smtClean="0">
                          <a:solidFill>
                            <a:srgbClr val="FF0000"/>
                          </a:solidFill>
                        </a:rPr>
                        <a:t>B </a:t>
                      </a:r>
                      <a:endParaRPr lang="en-CA" sz="36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B</a:t>
                      </a:r>
                      <a:endParaRPr lang="en-CA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3600" dirty="0" smtClean="0"/>
                        <a:t>I</a:t>
                      </a:r>
                      <a:r>
                        <a:rPr lang="en-US" sz="3600" b="1" baseline="30000" dirty="0" smtClean="0">
                          <a:solidFill>
                            <a:srgbClr val="FF0000"/>
                          </a:solidFill>
                        </a:rPr>
                        <a:t>B </a:t>
                      </a:r>
                      <a:r>
                        <a:rPr lang="en-US" sz="36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i</a:t>
                      </a:r>
                      <a:endParaRPr lang="en-CA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B</a:t>
                      </a:r>
                      <a:endParaRPr lang="en-CA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3600" dirty="0" smtClean="0"/>
                        <a:t>I</a:t>
                      </a:r>
                      <a:r>
                        <a:rPr lang="en-US" sz="3600" b="1" baseline="30000" dirty="0" smtClean="0">
                          <a:solidFill>
                            <a:srgbClr val="FF0000"/>
                          </a:solidFill>
                        </a:rPr>
                        <a:t>A </a:t>
                      </a:r>
                      <a:r>
                        <a:rPr lang="en-CA" sz="3600" dirty="0" smtClean="0"/>
                        <a:t>I</a:t>
                      </a:r>
                      <a:r>
                        <a:rPr lang="en-US" sz="3600" b="1" baseline="30000" dirty="0" smtClean="0">
                          <a:solidFill>
                            <a:srgbClr val="FF0000"/>
                          </a:solidFill>
                        </a:rPr>
                        <a:t>B </a:t>
                      </a:r>
                      <a:endParaRPr lang="en-CA" sz="3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AB</a:t>
                      </a:r>
                      <a:endParaRPr lang="en-CA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ii</a:t>
                      </a:r>
                      <a:endParaRPr lang="en-CA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O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ight Arrow 6"/>
          <p:cNvSpPr/>
          <p:nvPr/>
        </p:nvSpPr>
        <p:spPr>
          <a:xfrm>
            <a:off x="0" y="5330770"/>
            <a:ext cx="2643174" cy="8128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dirty="0" err="1" smtClean="0"/>
              <a:t>Codominance</a:t>
            </a:r>
            <a:endParaRPr lang="en-CA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714480" y="2928934"/>
            <a:ext cx="1071570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H="1">
            <a:off x="1285852" y="3357562"/>
            <a:ext cx="1928826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0" y="2186703"/>
            <a:ext cx="2143108" cy="11763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dirty="0" smtClean="0"/>
              <a:t>Dominance</a:t>
            </a: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01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2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Blood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85926"/>
            <a:ext cx="5854799" cy="431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6313609" y="2733722"/>
            <a:ext cx="2593408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Antigen </a:t>
            </a:r>
            <a:r>
              <a:rPr lang="en-US" dirty="0"/>
              <a:t>– a molecule recognized by the immune system</a:t>
            </a:r>
          </a:p>
          <a:p>
            <a:endParaRPr lang="en-US" dirty="0"/>
          </a:p>
          <a:p>
            <a:r>
              <a:rPr lang="en-US" b="1" dirty="0"/>
              <a:t>Antibody</a:t>
            </a:r>
            <a:r>
              <a:rPr lang="en-US" dirty="0"/>
              <a:t> – fight any foreign material in the body; they link the foreign substances together to create a clump of cells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37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Donation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621" y="1471528"/>
            <a:ext cx="4691198" cy="4896775"/>
          </a:xfrm>
        </p:spPr>
        <p:txBody>
          <a:bodyPr>
            <a:normAutofit/>
          </a:bodyPr>
          <a:lstStyle/>
          <a:p>
            <a:r>
              <a:rPr lang="en-US" dirty="0" smtClean="0"/>
              <a:t>When you receive a blood </a:t>
            </a:r>
            <a:r>
              <a:rPr lang="en-US" b="1" dirty="0" smtClean="0"/>
              <a:t>transfusion</a:t>
            </a:r>
            <a:r>
              <a:rPr lang="en-US" dirty="0" smtClean="0"/>
              <a:t> the concern is that your body’s antigens will attack the foreign red blood cells leading to an immune response</a:t>
            </a:r>
          </a:p>
          <a:p>
            <a:r>
              <a:rPr lang="en-US" dirty="0" smtClean="0"/>
              <a:t>The appropriate donor blood cells will not have a an antigen that can be recognized by an antibody in the recipients blood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5111" y="1471528"/>
            <a:ext cx="3546440" cy="350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48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3380" y="5228630"/>
            <a:ext cx="8339856" cy="144896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Type O Blood – Universal Donor</a:t>
            </a:r>
          </a:p>
          <a:p>
            <a:r>
              <a:rPr lang="en-US" b="1" dirty="0" smtClean="0"/>
              <a:t>Type AB Blood – Universal Recipient</a:t>
            </a:r>
          </a:p>
          <a:p>
            <a:r>
              <a:rPr lang="en-US" b="1" dirty="0" smtClean="0"/>
              <a:t>DONATE BLOOD!!!</a:t>
            </a:r>
            <a:endParaRPr lang="en-US" b="1" dirty="0"/>
          </a:p>
        </p:txBody>
      </p:sp>
      <p:pic>
        <p:nvPicPr>
          <p:cNvPr id="5" name="Picture 4" descr="Screen Shot 2012-03-23 at 12.19.5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21" y="401361"/>
            <a:ext cx="7136292" cy="471994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836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You think you got it? Let’s see…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74194" cy="1614486"/>
          </a:xfrm>
        </p:spPr>
        <p:txBody>
          <a:bodyPr>
            <a:normAutofit fontScale="70000" lnSpcReduction="20000"/>
          </a:bodyPr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Q: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If a woman has blood type AB and a man has blood type A, what possible blood types will their children have?</a:t>
            </a:r>
          </a:p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Hint: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There is only one possible genotype for mom but two for dad…</a:t>
            </a:r>
            <a:endParaRPr lang="en-US" sz="3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CA" dirty="0"/>
          </a:p>
        </p:txBody>
      </p:sp>
      <p:grpSp>
        <p:nvGrpSpPr>
          <p:cNvPr id="14" name="Group 19"/>
          <p:cNvGrpSpPr>
            <a:grpSpLocks/>
          </p:cNvGrpSpPr>
          <p:nvPr/>
        </p:nvGrpSpPr>
        <p:grpSpPr bwMode="auto">
          <a:xfrm>
            <a:off x="1928794" y="3071810"/>
            <a:ext cx="5286412" cy="2915722"/>
            <a:chOff x="306" y="1574"/>
            <a:chExt cx="4073" cy="1860"/>
          </a:xfrm>
        </p:grpSpPr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306" y="1574"/>
              <a:ext cx="9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Solution:</a:t>
              </a:r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309" y="1952"/>
              <a:ext cx="16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Mom’s </a:t>
              </a:r>
              <a:r>
                <a:rPr lang="en-US" dirty="0"/>
                <a:t>genotype: I</a:t>
              </a:r>
              <a:r>
                <a:rPr lang="en-US" baseline="30000" dirty="0"/>
                <a:t>A</a:t>
              </a:r>
              <a:r>
                <a:rPr lang="en-US" dirty="0"/>
                <a:t>I</a:t>
              </a:r>
              <a:r>
                <a:rPr lang="en-US" baseline="30000" dirty="0"/>
                <a:t>B</a:t>
              </a:r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2473" y="1952"/>
              <a:ext cx="19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/>
                <a:t>Dad’s genotype: </a:t>
              </a:r>
              <a:r>
                <a:rPr lang="en-US" dirty="0" err="1"/>
                <a:t>I</a:t>
              </a:r>
              <a:r>
                <a:rPr lang="en-US" baseline="30000" dirty="0" err="1"/>
                <a:t>A</a:t>
              </a:r>
              <a:r>
                <a:rPr lang="en-US" dirty="0" err="1"/>
                <a:t>i</a:t>
              </a:r>
              <a:r>
                <a:rPr lang="en-US" baseline="30000" dirty="0"/>
                <a:t> </a:t>
              </a:r>
              <a:r>
                <a:rPr lang="en-US" dirty="0"/>
                <a:t>or I</a:t>
              </a:r>
              <a:r>
                <a:rPr lang="en-US" baseline="30000" dirty="0"/>
                <a:t>A</a:t>
              </a:r>
              <a:r>
                <a:rPr lang="en-US" dirty="0"/>
                <a:t>I</a:t>
              </a:r>
              <a:r>
                <a:rPr lang="en-US" baseline="30000" dirty="0"/>
                <a:t>A</a:t>
              </a:r>
            </a:p>
          </p:txBody>
        </p:sp>
        <p:pic>
          <p:nvPicPr>
            <p:cNvPr id="18" name="Picture 17" descr="male_symbol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6" y="2485"/>
              <a:ext cx="920" cy="8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 descr="female_symb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13" y="2258"/>
              <a:ext cx="772" cy="1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612648" y="6215082"/>
            <a:ext cx="7580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/>
              <a:t>Consider the following crosses: I</a:t>
            </a:r>
            <a:r>
              <a:rPr lang="en-US" sz="2400" baseline="30000" dirty="0"/>
              <a:t>A</a:t>
            </a:r>
            <a:r>
              <a:rPr lang="en-US" sz="2400" dirty="0"/>
              <a:t>I</a:t>
            </a:r>
            <a:r>
              <a:rPr lang="en-US" sz="2400" baseline="30000" dirty="0"/>
              <a:t>B</a:t>
            </a:r>
            <a:r>
              <a:rPr lang="en-US" sz="2400" dirty="0"/>
              <a:t> x </a:t>
            </a:r>
            <a:r>
              <a:rPr lang="en-US" sz="2400" dirty="0" err="1"/>
              <a:t>I</a:t>
            </a:r>
            <a:r>
              <a:rPr lang="en-US" sz="2400" baseline="30000" dirty="0" err="1"/>
              <a:t>A</a:t>
            </a:r>
            <a:r>
              <a:rPr lang="en-US" sz="2400" dirty="0" err="1"/>
              <a:t>i</a:t>
            </a:r>
            <a:r>
              <a:rPr lang="en-US" sz="2400" dirty="0"/>
              <a:t>  and  I</a:t>
            </a:r>
            <a:r>
              <a:rPr lang="en-US" sz="2400" baseline="30000" dirty="0"/>
              <a:t>A</a:t>
            </a:r>
            <a:r>
              <a:rPr lang="en-US" sz="2400" dirty="0"/>
              <a:t>I</a:t>
            </a:r>
            <a:r>
              <a:rPr lang="en-US" sz="2400" baseline="30000" dirty="0"/>
              <a:t>B</a:t>
            </a:r>
            <a:r>
              <a:rPr lang="en-US" sz="2400" dirty="0"/>
              <a:t> x I</a:t>
            </a:r>
            <a:r>
              <a:rPr lang="en-US" sz="2400" baseline="30000" dirty="0"/>
              <a:t>A</a:t>
            </a:r>
            <a:r>
              <a:rPr lang="en-US" sz="2400" dirty="0"/>
              <a:t>I</a:t>
            </a:r>
            <a:r>
              <a:rPr lang="en-US" sz="2400" baseline="30000" dirty="0"/>
              <a:t>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79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153400" cy="990600"/>
          </a:xfrm>
        </p:spPr>
        <p:txBody>
          <a:bodyPr/>
          <a:lstStyle/>
          <a:p>
            <a:r>
              <a:rPr lang="en-CA" dirty="0" smtClean="0"/>
              <a:t>Solutions Continued</a:t>
            </a:r>
            <a:endParaRPr lang="en-CA" dirty="0"/>
          </a:p>
        </p:txBody>
      </p:sp>
      <p:sp>
        <p:nvSpPr>
          <p:cNvPr id="4" name="Text Box 24"/>
          <p:cNvSpPr txBox="1">
            <a:spLocks noGrp="1" noChangeArrowheads="1"/>
          </p:cNvSpPr>
          <p:nvPr>
            <p:ph sz="quarter" idx="1"/>
          </p:nvPr>
        </p:nvSpPr>
        <p:spPr bwMode="auto">
          <a:xfrm>
            <a:off x="428596" y="1785926"/>
            <a:ext cx="35004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Cross #1 (homozygous dad):</a:t>
            </a:r>
            <a:r>
              <a:rPr lang="en-US" sz="2000" dirty="0"/>
              <a:t> I</a:t>
            </a:r>
            <a:r>
              <a:rPr lang="en-US" sz="2000" baseline="30000" dirty="0"/>
              <a:t>A</a:t>
            </a:r>
            <a:r>
              <a:rPr lang="en-US" sz="2000" dirty="0"/>
              <a:t>I</a:t>
            </a:r>
            <a:r>
              <a:rPr lang="en-US" sz="2000" baseline="30000" dirty="0"/>
              <a:t>B</a:t>
            </a:r>
            <a:r>
              <a:rPr lang="en-US" sz="2000" dirty="0"/>
              <a:t> x I</a:t>
            </a:r>
            <a:r>
              <a:rPr lang="en-US" sz="2000" baseline="30000" dirty="0"/>
              <a:t>A</a:t>
            </a:r>
            <a:r>
              <a:rPr lang="en-US" sz="2000" dirty="0"/>
              <a:t>I</a:t>
            </a:r>
            <a:r>
              <a:rPr lang="en-US" sz="2000" baseline="30000" dirty="0"/>
              <a:t>A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357818" y="1785926"/>
            <a:ext cx="33146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Cross #2 (heterozygous dad):</a:t>
            </a:r>
            <a:r>
              <a:rPr lang="en-US" sz="2000" dirty="0"/>
              <a:t> I</a:t>
            </a:r>
            <a:r>
              <a:rPr lang="en-US" sz="2000" baseline="30000" dirty="0"/>
              <a:t>A</a:t>
            </a:r>
            <a:r>
              <a:rPr lang="en-US" sz="2000" dirty="0"/>
              <a:t>I</a:t>
            </a:r>
            <a:r>
              <a:rPr lang="en-US" sz="2000" baseline="30000" dirty="0"/>
              <a:t>B</a:t>
            </a:r>
            <a:r>
              <a:rPr lang="en-US" sz="2000" dirty="0"/>
              <a:t> x </a:t>
            </a:r>
            <a:r>
              <a:rPr lang="en-US" sz="2000" dirty="0" err="1"/>
              <a:t>I</a:t>
            </a:r>
            <a:r>
              <a:rPr lang="en-US" sz="2000" baseline="30000" dirty="0" err="1"/>
              <a:t>A</a:t>
            </a:r>
            <a:r>
              <a:rPr lang="en-US" sz="2000" dirty="0" err="1"/>
              <a:t>i</a:t>
            </a:r>
            <a:endParaRPr lang="en-US" sz="2000" baseline="30000" dirty="0"/>
          </a:p>
        </p:txBody>
      </p:sp>
      <p:grpSp>
        <p:nvGrpSpPr>
          <p:cNvPr id="7" name="Group 42"/>
          <p:cNvGrpSpPr>
            <a:grpSpLocks/>
          </p:cNvGrpSpPr>
          <p:nvPr/>
        </p:nvGrpSpPr>
        <p:grpSpPr bwMode="auto">
          <a:xfrm>
            <a:off x="5357818" y="2714620"/>
            <a:ext cx="2895600" cy="2214563"/>
            <a:chOff x="556" y="631"/>
            <a:chExt cx="1824" cy="1395"/>
          </a:xfrm>
        </p:grpSpPr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847" y="934"/>
              <a:ext cx="1533" cy="1092"/>
              <a:chOff x="466" y="661"/>
              <a:chExt cx="1711" cy="1431"/>
            </a:xfrm>
          </p:grpSpPr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466" y="669"/>
                <a:ext cx="1711" cy="142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Line 8"/>
              <p:cNvSpPr>
                <a:spLocks noChangeShapeType="1"/>
              </p:cNvSpPr>
              <p:nvPr/>
            </p:nvSpPr>
            <p:spPr bwMode="auto">
              <a:xfrm>
                <a:off x="1351" y="661"/>
                <a:ext cx="0" cy="14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9"/>
              <p:cNvSpPr>
                <a:spLocks noChangeShapeType="1"/>
              </p:cNvSpPr>
              <p:nvPr/>
            </p:nvSpPr>
            <p:spPr bwMode="auto">
              <a:xfrm>
                <a:off x="466" y="1364"/>
                <a:ext cx="171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556" y="1077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A</a:t>
              </a:r>
            </a:p>
          </p:txBody>
        </p:sp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573" y="1619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B</a:t>
              </a: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110" y="631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A</a:t>
              </a: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1880" y="639"/>
              <a:ext cx="15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endParaRPr lang="en-US" sz="2000" baseline="30000"/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1009" y="1087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A</a:t>
              </a: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1800" y="1090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A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009" y="1613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A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1792" y="1596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B</a:t>
              </a:r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1178" y="1083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A</a:t>
              </a:r>
            </a:p>
          </p:txBody>
        </p:sp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1977" y="1094"/>
              <a:ext cx="15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endParaRPr lang="en-US" sz="2000" baseline="30000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1164" y="1611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B</a:t>
              </a:r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969" y="1602"/>
              <a:ext cx="15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endParaRPr lang="en-US" sz="2000" baseline="30000"/>
            </a:p>
          </p:txBody>
        </p:sp>
      </p:grp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5500694" y="5357826"/>
            <a:ext cx="3187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All children from these two parents must be type A, type B or type AB</a:t>
            </a:r>
          </a:p>
        </p:txBody>
      </p:sp>
      <p:grpSp>
        <p:nvGrpSpPr>
          <p:cNvPr id="26" name="Group 43"/>
          <p:cNvGrpSpPr>
            <a:grpSpLocks/>
          </p:cNvGrpSpPr>
          <p:nvPr/>
        </p:nvGrpSpPr>
        <p:grpSpPr bwMode="auto">
          <a:xfrm>
            <a:off x="571472" y="2714620"/>
            <a:ext cx="2895600" cy="2214562"/>
            <a:chOff x="525" y="2534"/>
            <a:chExt cx="1824" cy="1395"/>
          </a:xfrm>
        </p:grpSpPr>
        <p:grpSp>
          <p:nvGrpSpPr>
            <p:cNvPr id="27" name="Group 25"/>
            <p:cNvGrpSpPr>
              <a:grpSpLocks/>
            </p:cNvGrpSpPr>
            <p:nvPr/>
          </p:nvGrpSpPr>
          <p:grpSpPr bwMode="auto">
            <a:xfrm>
              <a:off x="816" y="2837"/>
              <a:ext cx="1533" cy="1092"/>
              <a:chOff x="466" y="661"/>
              <a:chExt cx="1711" cy="1431"/>
            </a:xfrm>
          </p:grpSpPr>
          <p:sp>
            <p:nvSpPr>
              <p:cNvPr id="40" name="Rectangle 26"/>
              <p:cNvSpPr>
                <a:spLocks noChangeArrowheads="1"/>
              </p:cNvSpPr>
              <p:nvPr/>
            </p:nvSpPr>
            <p:spPr bwMode="auto">
              <a:xfrm>
                <a:off x="466" y="669"/>
                <a:ext cx="1711" cy="142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Line 27"/>
              <p:cNvSpPr>
                <a:spLocks noChangeShapeType="1"/>
              </p:cNvSpPr>
              <p:nvPr/>
            </p:nvSpPr>
            <p:spPr bwMode="auto">
              <a:xfrm>
                <a:off x="1351" y="661"/>
                <a:ext cx="0" cy="14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28"/>
              <p:cNvSpPr>
                <a:spLocks noChangeShapeType="1"/>
              </p:cNvSpPr>
              <p:nvPr/>
            </p:nvSpPr>
            <p:spPr bwMode="auto">
              <a:xfrm>
                <a:off x="466" y="1364"/>
                <a:ext cx="171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" name="Text Box 29"/>
            <p:cNvSpPr txBox="1">
              <a:spLocks noChangeArrowheads="1"/>
            </p:cNvSpPr>
            <p:nvPr/>
          </p:nvSpPr>
          <p:spPr bwMode="auto">
            <a:xfrm>
              <a:off x="525" y="2980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A</a:t>
              </a:r>
            </a:p>
          </p:txBody>
        </p:sp>
        <p:sp>
          <p:nvSpPr>
            <p:cNvPr id="29" name="Text Box 30"/>
            <p:cNvSpPr txBox="1">
              <a:spLocks noChangeArrowheads="1"/>
            </p:cNvSpPr>
            <p:nvPr/>
          </p:nvSpPr>
          <p:spPr bwMode="auto">
            <a:xfrm>
              <a:off x="542" y="3522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B</a:t>
              </a:r>
            </a:p>
          </p:txBody>
        </p:sp>
        <p:sp>
          <p:nvSpPr>
            <p:cNvPr id="30" name="Text Box 31"/>
            <p:cNvSpPr txBox="1">
              <a:spLocks noChangeArrowheads="1"/>
            </p:cNvSpPr>
            <p:nvPr/>
          </p:nvSpPr>
          <p:spPr bwMode="auto">
            <a:xfrm>
              <a:off x="1079" y="2534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A</a:t>
              </a:r>
            </a:p>
          </p:txBody>
        </p:sp>
        <p:sp>
          <p:nvSpPr>
            <p:cNvPr id="31" name="Text Box 32"/>
            <p:cNvSpPr txBox="1">
              <a:spLocks noChangeArrowheads="1"/>
            </p:cNvSpPr>
            <p:nvPr/>
          </p:nvSpPr>
          <p:spPr bwMode="auto">
            <a:xfrm>
              <a:off x="1849" y="2542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A</a:t>
              </a:r>
            </a:p>
          </p:txBody>
        </p:sp>
        <p:sp>
          <p:nvSpPr>
            <p:cNvPr id="32" name="Text Box 33"/>
            <p:cNvSpPr txBox="1">
              <a:spLocks noChangeArrowheads="1"/>
            </p:cNvSpPr>
            <p:nvPr/>
          </p:nvSpPr>
          <p:spPr bwMode="auto">
            <a:xfrm>
              <a:off x="978" y="3007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A</a:t>
              </a:r>
            </a:p>
          </p:txBody>
        </p:sp>
        <p:sp>
          <p:nvSpPr>
            <p:cNvPr id="33" name="Text Box 34"/>
            <p:cNvSpPr txBox="1">
              <a:spLocks noChangeArrowheads="1"/>
            </p:cNvSpPr>
            <p:nvPr/>
          </p:nvSpPr>
          <p:spPr bwMode="auto">
            <a:xfrm>
              <a:off x="1769" y="3010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A</a:t>
              </a:r>
            </a:p>
          </p:txBody>
        </p:sp>
        <p:sp>
          <p:nvSpPr>
            <p:cNvPr id="34" name="Text Box 35"/>
            <p:cNvSpPr txBox="1">
              <a:spLocks noChangeArrowheads="1"/>
            </p:cNvSpPr>
            <p:nvPr/>
          </p:nvSpPr>
          <p:spPr bwMode="auto">
            <a:xfrm>
              <a:off x="978" y="3533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A</a:t>
              </a:r>
            </a:p>
          </p:txBody>
        </p:sp>
        <p:sp>
          <p:nvSpPr>
            <p:cNvPr id="35" name="Text Box 36"/>
            <p:cNvSpPr txBox="1">
              <a:spLocks noChangeArrowheads="1"/>
            </p:cNvSpPr>
            <p:nvPr/>
          </p:nvSpPr>
          <p:spPr bwMode="auto">
            <a:xfrm>
              <a:off x="1761" y="3516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/>
                <a:t>I</a:t>
              </a:r>
              <a:r>
                <a:rPr lang="en-US" sz="2000" baseline="30000" dirty="0"/>
                <a:t>A</a:t>
              </a:r>
            </a:p>
          </p:txBody>
        </p:sp>
        <p:sp>
          <p:nvSpPr>
            <p:cNvPr id="36" name="Text Box 37"/>
            <p:cNvSpPr txBox="1">
              <a:spLocks noChangeArrowheads="1"/>
            </p:cNvSpPr>
            <p:nvPr/>
          </p:nvSpPr>
          <p:spPr bwMode="auto">
            <a:xfrm>
              <a:off x="1147" y="3003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A</a:t>
              </a:r>
            </a:p>
          </p:txBody>
        </p:sp>
        <p:sp>
          <p:nvSpPr>
            <p:cNvPr id="37" name="Text Box 38"/>
            <p:cNvSpPr txBox="1">
              <a:spLocks noChangeArrowheads="1"/>
            </p:cNvSpPr>
            <p:nvPr/>
          </p:nvSpPr>
          <p:spPr bwMode="auto">
            <a:xfrm>
              <a:off x="1946" y="3014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A</a:t>
              </a:r>
            </a:p>
          </p:txBody>
        </p:sp>
        <p:sp>
          <p:nvSpPr>
            <p:cNvPr id="38" name="Text Box 39"/>
            <p:cNvSpPr txBox="1">
              <a:spLocks noChangeArrowheads="1"/>
            </p:cNvSpPr>
            <p:nvPr/>
          </p:nvSpPr>
          <p:spPr bwMode="auto">
            <a:xfrm>
              <a:off x="1133" y="3531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B</a:t>
              </a:r>
            </a:p>
          </p:txBody>
        </p:sp>
        <p:sp>
          <p:nvSpPr>
            <p:cNvPr id="39" name="Text Box 40"/>
            <p:cNvSpPr txBox="1">
              <a:spLocks noChangeArrowheads="1"/>
            </p:cNvSpPr>
            <p:nvPr/>
          </p:nvSpPr>
          <p:spPr bwMode="auto">
            <a:xfrm>
              <a:off x="1938" y="3522"/>
              <a:ext cx="2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/>
                <a:t>I</a:t>
              </a:r>
              <a:r>
                <a:rPr lang="en-US" sz="2000" baseline="30000"/>
                <a:t>B</a:t>
              </a:r>
            </a:p>
          </p:txBody>
        </p:sp>
      </p:grpSp>
      <p:sp>
        <p:nvSpPr>
          <p:cNvPr id="43" name="Text Box 41"/>
          <p:cNvSpPr txBox="1">
            <a:spLocks noChangeArrowheads="1"/>
          </p:cNvSpPr>
          <p:nvPr/>
        </p:nvSpPr>
        <p:spPr bwMode="auto">
          <a:xfrm>
            <a:off x="785786" y="5429264"/>
            <a:ext cx="3187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All children from these two parents must be type A or type AB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91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24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Dominance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Before Mendel, the prevailing theory of inheritance was blending inheritance – that children appear as a combination of their parents</a:t>
            </a:r>
          </a:p>
          <a:p>
            <a:r>
              <a:rPr lang="en-US" dirty="0" smtClean="0"/>
              <a:t>We learned that Mendel disproved this theory. The cross of purple and white only yielded purple or white flowers, no other </a:t>
            </a:r>
            <a:r>
              <a:rPr lang="en-US" dirty="0" err="1" smtClean="0"/>
              <a:t>colours</a:t>
            </a:r>
            <a:r>
              <a:rPr lang="en-US" dirty="0" smtClean="0"/>
              <a:t>.</a:t>
            </a:r>
          </a:p>
          <a:p>
            <a:r>
              <a:rPr lang="en-US" b="1" dirty="0"/>
              <a:t>C</a:t>
            </a:r>
            <a:r>
              <a:rPr lang="en-US" b="1" dirty="0" smtClean="0"/>
              <a:t>omplete dominance</a:t>
            </a:r>
            <a:r>
              <a:rPr lang="en-US" dirty="0" smtClean="0"/>
              <a:t> occurs when</a:t>
            </a:r>
            <a:br>
              <a:rPr lang="en-US" dirty="0" smtClean="0"/>
            </a:br>
            <a:r>
              <a:rPr lang="en-US" dirty="0" smtClean="0"/>
              <a:t> only one allele is expressed, </a:t>
            </a:r>
            <a:br>
              <a:rPr lang="en-US" dirty="0" smtClean="0"/>
            </a:br>
            <a:r>
              <a:rPr lang="en-US" dirty="0" smtClean="0"/>
              <a:t>regardless of the presence of </a:t>
            </a:r>
            <a:br>
              <a:rPr lang="en-US" dirty="0" smtClean="0"/>
            </a:br>
            <a:r>
              <a:rPr lang="en-US" dirty="0" smtClean="0"/>
              <a:t>another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Is this always the case in nature?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267" y="4518156"/>
            <a:ext cx="2633651" cy="202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558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7576"/>
            <a:ext cx="8924902" cy="1336956"/>
          </a:xfrm>
        </p:spPr>
        <p:txBody>
          <a:bodyPr/>
          <a:lstStyle/>
          <a:p>
            <a:r>
              <a:rPr lang="en-US" dirty="0" smtClean="0"/>
              <a:t>Blending is Common in Nature!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exceptions to the dominance rule</a:t>
            </a:r>
          </a:p>
          <a:p>
            <a:r>
              <a:rPr lang="en-US" dirty="0" smtClean="0"/>
              <a:t>In snapdragons, a homozygous red flower and a homozygous white flower will produce </a:t>
            </a:r>
            <a:r>
              <a:rPr lang="en-US" b="1" dirty="0" smtClean="0"/>
              <a:t>pink flowers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490" y="3156057"/>
            <a:ext cx="4690740" cy="36096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1592" y="3237817"/>
            <a:ext cx="1606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 Generation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9275" y="5002451"/>
            <a:ext cx="1678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 Generation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31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genes of snapdragons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4" y="1600201"/>
            <a:ext cx="8357741" cy="4343400"/>
          </a:xfrm>
        </p:spPr>
        <p:txBody>
          <a:bodyPr/>
          <a:lstStyle/>
          <a:p>
            <a:r>
              <a:rPr lang="en-US" dirty="0" smtClean="0"/>
              <a:t>The gene that codes for flower </a:t>
            </a:r>
            <a:r>
              <a:rPr lang="en-US" dirty="0" err="1" smtClean="0"/>
              <a:t>colour</a:t>
            </a:r>
            <a:r>
              <a:rPr lang="en-US" dirty="0" smtClean="0"/>
              <a:t> is called </a:t>
            </a:r>
            <a:r>
              <a:rPr lang="en-US" b="1" dirty="0" smtClean="0"/>
              <a:t>C</a:t>
            </a:r>
          </a:p>
          <a:p>
            <a:r>
              <a:rPr lang="en-US" dirty="0" smtClean="0"/>
              <a:t>It has two possible alleles, </a:t>
            </a:r>
            <a:r>
              <a:rPr lang="en-US" b="1" dirty="0" smtClean="0"/>
              <a:t>Red – C</a:t>
            </a:r>
            <a:r>
              <a:rPr lang="en-US" b="1" baseline="30000" dirty="0" smtClean="0"/>
              <a:t>R</a:t>
            </a:r>
            <a:r>
              <a:rPr lang="en-US" b="1" dirty="0" smtClean="0"/>
              <a:t> , and White – C</a:t>
            </a:r>
            <a:r>
              <a:rPr lang="en-US" b="1" baseline="30000" dirty="0" smtClean="0"/>
              <a:t>W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819811"/>
              </p:ext>
            </p:extLst>
          </p:nvPr>
        </p:nvGraphicFramePr>
        <p:xfrm>
          <a:off x="1524000" y="2933713"/>
          <a:ext cx="6096000" cy="2389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65237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Genotype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Phenotype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C</a:t>
                      </a:r>
                      <a:r>
                        <a:rPr lang="en-US" sz="3200" baseline="30000" dirty="0" smtClean="0"/>
                        <a:t>R</a:t>
                      </a:r>
                      <a:r>
                        <a:rPr lang="en-US" sz="3200" baseline="0" dirty="0" smtClean="0"/>
                        <a:t>C</a:t>
                      </a:r>
                      <a:r>
                        <a:rPr lang="en-US" sz="3200" baseline="30000" dirty="0" smtClean="0"/>
                        <a:t>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Red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C</a:t>
                      </a:r>
                      <a:r>
                        <a:rPr lang="en-US" sz="3200" baseline="30000" dirty="0" smtClean="0"/>
                        <a:t>R</a:t>
                      </a:r>
                      <a:r>
                        <a:rPr lang="en-US" sz="3200" baseline="0" dirty="0" smtClean="0"/>
                        <a:t>C</a:t>
                      </a:r>
                      <a:r>
                        <a:rPr lang="en-US" sz="3200" baseline="30000" dirty="0" smtClean="0"/>
                        <a:t>W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Pink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C</a:t>
                      </a:r>
                      <a:r>
                        <a:rPr lang="en-US" sz="3200" baseline="30000" dirty="0" smtClean="0"/>
                        <a:t>W</a:t>
                      </a:r>
                      <a:r>
                        <a:rPr lang="en-US" sz="3200" baseline="0" dirty="0" smtClean="0"/>
                        <a:t>C</a:t>
                      </a:r>
                      <a:r>
                        <a:rPr lang="en-US" sz="3200" baseline="30000" dirty="0" smtClean="0"/>
                        <a:t>W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White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ular Callout 4"/>
          <p:cNvSpPr/>
          <p:nvPr/>
        </p:nvSpPr>
        <p:spPr>
          <a:xfrm>
            <a:off x="3594999" y="5706428"/>
            <a:ext cx="4025001" cy="787094"/>
          </a:xfrm>
          <a:prstGeom prst="wedgeRectCallout">
            <a:avLst>
              <a:gd name="adj1" fmla="val -83796"/>
              <a:gd name="adj2" fmla="val -112501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Note the style of writing genes! The C represents the Gene, the superscript represents the allele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66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99" y="107576"/>
            <a:ext cx="8835474" cy="1336956"/>
          </a:xfrm>
        </p:spPr>
        <p:txBody>
          <a:bodyPr/>
          <a:lstStyle/>
          <a:p>
            <a:r>
              <a:rPr lang="en-US" dirty="0" smtClean="0"/>
              <a:t>The ratio </a:t>
            </a:r>
            <a:r>
              <a:rPr lang="en-US" dirty="0"/>
              <a:t>s</a:t>
            </a:r>
            <a:r>
              <a:rPr lang="en-US" dirty="0" smtClean="0"/>
              <a:t>tays the same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837" y="286216"/>
            <a:ext cx="8540780" cy="6405585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91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Incomplete Dominance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case of snapdragons, neither of the alleles is dominant. </a:t>
            </a:r>
            <a:r>
              <a:rPr lang="en-US" dirty="0"/>
              <a:t>B</a:t>
            </a:r>
            <a:r>
              <a:rPr lang="en-US" dirty="0" smtClean="0"/>
              <a:t>oth red and white pigments are expressed and neither masks each other. </a:t>
            </a:r>
          </a:p>
          <a:p>
            <a:r>
              <a:rPr lang="en-US" dirty="0" smtClean="0"/>
              <a:t>Heterozygote looks like a </a:t>
            </a:r>
            <a:r>
              <a:rPr lang="en-US" b="1" dirty="0" smtClean="0"/>
              <a:t>blend</a:t>
            </a:r>
            <a:r>
              <a:rPr lang="en-US" dirty="0" smtClean="0"/>
              <a:t> of the homozygotes</a:t>
            </a:r>
          </a:p>
          <a:p>
            <a:r>
              <a:rPr lang="en-US" b="1" dirty="0" smtClean="0"/>
              <a:t>Incomplete dominance</a:t>
            </a:r>
            <a:r>
              <a:rPr lang="en-US" dirty="0" smtClean="0"/>
              <a:t> is a situation where neither allele dominates the other and both exercise an influence on phenotype, resulting in partial expression of BOTH traits.</a:t>
            </a:r>
            <a:endParaRPr lang="en-US" b="1" dirty="0" smtClean="0"/>
          </a:p>
          <a:p>
            <a:pPr marL="34925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0157" y="4872033"/>
            <a:ext cx="2771394" cy="185261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838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Codominance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two alleles will both </a:t>
            </a:r>
            <a:r>
              <a:rPr lang="en-US" b="1" dirty="0" smtClean="0"/>
              <a:t>be equally dominant</a:t>
            </a:r>
            <a:r>
              <a:rPr lang="en-US" dirty="0" smtClean="0"/>
              <a:t> in the offspring</a:t>
            </a:r>
          </a:p>
          <a:p>
            <a:r>
              <a:rPr lang="en-US" b="1" dirty="0" err="1" smtClean="0"/>
              <a:t>Codominance</a:t>
            </a:r>
            <a:r>
              <a:rPr lang="en-US" dirty="0" smtClean="0"/>
              <a:t> is the situation where both alleles are expressed fully to produce offspring with a third genotype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209" y="3704674"/>
            <a:ext cx="4946394" cy="315332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790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Codominance</a:t>
            </a:r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2647065" y="5294993"/>
            <a:ext cx="5240473" cy="965979"/>
          </a:xfrm>
          <a:prstGeom prst="wedge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Note how we also use superscripts here to show that both genes are equally dominant!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9700"/>
            <a:ext cx="9144000" cy="401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599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563" y="0"/>
            <a:ext cx="8042276" cy="876536"/>
          </a:xfrm>
        </p:spPr>
        <p:txBody>
          <a:bodyPr/>
          <a:lstStyle/>
          <a:p>
            <a:r>
              <a:rPr lang="en-US" dirty="0" smtClean="0"/>
              <a:t>Comparing the two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49274" y="737320"/>
            <a:ext cx="3840480" cy="750887"/>
          </a:xfrm>
        </p:spPr>
        <p:txBody>
          <a:bodyPr/>
          <a:lstStyle/>
          <a:p>
            <a:r>
              <a:rPr lang="en-US" dirty="0" smtClean="0"/>
              <a:t>Incomplete Dominance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49274" y="1631511"/>
            <a:ext cx="3840480" cy="3596185"/>
          </a:xfrm>
        </p:spPr>
        <p:txBody>
          <a:bodyPr/>
          <a:lstStyle/>
          <a:p>
            <a:r>
              <a:rPr lang="en-US" dirty="0" smtClean="0"/>
              <a:t>Resulting offspring looks like a </a:t>
            </a:r>
            <a:r>
              <a:rPr lang="en-US" b="1" dirty="0" smtClean="0"/>
              <a:t>HOMOGENEOUS</a:t>
            </a:r>
            <a:r>
              <a:rPr lang="en-US" dirty="0" smtClean="0"/>
              <a:t> </a:t>
            </a:r>
            <a:r>
              <a:rPr lang="en-US" b="1" dirty="0" smtClean="0"/>
              <a:t>BLEND </a:t>
            </a:r>
            <a:r>
              <a:rPr lang="en-US" dirty="0" smtClean="0"/>
              <a:t>of both parents</a:t>
            </a:r>
          </a:p>
          <a:p>
            <a:r>
              <a:rPr lang="en-US" b="1" dirty="0" smtClean="0"/>
              <a:t>Neither allele is dominant</a:t>
            </a:r>
            <a:r>
              <a:rPr lang="en-US" dirty="0" smtClean="0"/>
              <a:t>, both have some influence on the phenotype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51070" y="737320"/>
            <a:ext cx="3840480" cy="750887"/>
          </a:xfrm>
        </p:spPr>
        <p:txBody>
          <a:bodyPr/>
          <a:lstStyle/>
          <a:p>
            <a:r>
              <a:rPr lang="en-US" dirty="0" smtClean="0"/>
              <a:t>Complete Dominance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51070" y="1631511"/>
            <a:ext cx="3840480" cy="3596185"/>
          </a:xfrm>
        </p:spPr>
        <p:txBody>
          <a:bodyPr/>
          <a:lstStyle/>
          <a:p>
            <a:r>
              <a:rPr lang="en-US" dirty="0" smtClean="0"/>
              <a:t>Resulting offspring looks like a </a:t>
            </a:r>
            <a:r>
              <a:rPr lang="en-US" b="1" dirty="0" smtClean="0"/>
              <a:t>MECHANICAL MIXTURE</a:t>
            </a:r>
            <a:r>
              <a:rPr lang="en-US" dirty="0" smtClean="0"/>
              <a:t> of both parents</a:t>
            </a:r>
          </a:p>
          <a:p>
            <a:r>
              <a:rPr lang="en-US" b="1" dirty="0" smtClean="0"/>
              <a:t>Both alleles are dominant</a:t>
            </a:r>
            <a:r>
              <a:rPr lang="en-US" dirty="0" smtClean="0"/>
              <a:t>, both are completely expressed, but on different parts of the organism</a:t>
            </a:r>
            <a:endParaRPr lang="en-US" dirty="0"/>
          </a:p>
        </p:txBody>
      </p:sp>
      <p:grpSp>
        <p:nvGrpSpPr>
          <p:cNvPr id="40" name="Group 18"/>
          <p:cNvGrpSpPr>
            <a:grpSpLocks/>
          </p:cNvGrpSpPr>
          <p:nvPr/>
        </p:nvGrpSpPr>
        <p:grpSpPr bwMode="auto">
          <a:xfrm>
            <a:off x="892451" y="4431504"/>
            <a:ext cx="7342702" cy="2175670"/>
            <a:chOff x="408" y="2473"/>
            <a:chExt cx="4948" cy="1601"/>
          </a:xfrm>
        </p:grpSpPr>
        <p:sp>
          <p:nvSpPr>
            <p:cNvPr id="41" name="Oval 3"/>
            <p:cNvSpPr>
              <a:spLocks noChangeArrowheads="1"/>
            </p:cNvSpPr>
            <p:nvPr/>
          </p:nvSpPr>
          <p:spPr bwMode="auto">
            <a:xfrm>
              <a:off x="754" y="2903"/>
              <a:ext cx="373" cy="37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4"/>
            <p:cNvSpPr>
              <a:spLocks noChangeArrowheads="1"/>
            </p:cNvSpPr>
            <p:nvPr/>
          </p:nvSpPr>
          <p:spPr bwMode="auto">
            <a:xfrm>
              <a:off x="738" y="3566"/>
              <a:ext cx="381" cy="36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Oval 5"/>
            <p:cNvSpPr>
              <a:spLocks noChangeArrowheads="1"/>
            </p:cNvSpPr>
            <p:nvPr/>
          </p:nvSpPr>
          <p:spPr bwMode="auto">
            <a:xfrm>
              <a:off x="1791" y="3274"/>
              <a:ext cx="381" cy="365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Oval 6"/>
            <p:cNvSpPr>
              <a:spLocks noChangeArrowheads="1"/>
            </p:cNvSpPr>
            <p:nvPr/>
          </p:nvSpPr>
          <p:spPr bwMode="auto">
            <a:xfrm>
              <a:off x="3411" y="2930"/>
              <a:ext cx="373" cy="37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Oval 7"/>
            <p:cNvSpPr>
              <a:spLocks noChangeArrowheads="1"/>
            </p:cNvSpPr>
            <p:nvPr/>
          </p:nvSpPr>
          <p:spPr bwMode="auto">
            <a:xfrm>
              <a:off x="3395" y="3586"/>
              <a:ext cx="381" cy="36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8" descr="Large checker board"/>
            <p:cNvSpPr>
              <a:spLocks noChangeArrowheads="1"/>
            </p:cNvSpPr>
            <p:nvPr/>
          </p:nvSpPr>
          <p:spPr bwMode="auto">
            <a:xfrm>
              <a:off x="4448" y="3235"/>
              <a:ext cx="381" cy="365"/>
            </a:xfrm>
            <a:prstGeom prst="ellipse">
              <a:avLst/>
            </a:prstGeom>
            <a:pattFill prst="lgCheck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9"/>
            <p:cNvSpPr>
              <a:spLocks noChangeShapeType="1"/>
            </p:cNvSpPr>
            <p:nvPr/>
          </p:nvSpPr>
          <p:spPr bwMode="auto">
            <a:xfrm>
              <a:off x="1161" y="3448"/>
              <a:ext cx="50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10"/>
            <p:cNvSpPr>
              <a:spLocks noChangeShapeType="1"/>
            </p:cNvSpPr>
            <p:nvPr/>
          </p:nvSpPr>
          <p:spPr bwMode="auto">
            <a:xfrm>
              <a:off x="3818" y="3433"/>
              <a:ext cx="50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 Box 11"/>
            <p:cNvSpPr txBox="1">
              <a:spLocks noChangeArrowheads="1"/>
            </p:cNvSpPr>
            <p:nvPr/>
          </p:nvSpPr>
          <p:spPr bwMode="auto">
            <a:xfrm>
              <a:off x="814" y="3221"/>
              <a:ext cx="249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3000" b="1"/>
                <a:t>x</a:t>
              </a:r>
            </a:p>
          </p:txBody>
        </p:sp>
        <p:sp>
          <p:nvSpPr>
            <p:cNvPr id="50" name="Text Box 12"/>
            <p:cNvSpPr txBox="1">
              <a:spLocks noChangeArrowheads="1"/>
            </p:cNvSpPr>
            <p:nvPr/>
          </p:nvSpPr>
          <p:spPr bwMode="auto">
            <a:xfrm>
              <a:off x="3480" y="3240"/>
              <a:ext cx="249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3000" b="1"/>
                <a:t>x</a:t>
              </a:r>
            </a:p>
          </p:txBody>
        </p:sp>
        <p:sp>
          <p:nvSpPr>
            <p:cNvPr id="51" name="Text Box 13"/>
            <p:cNvSpPr txBox="1">
              <a:spLocks noChangeArrowheads="1"/>
            </p:cNvSpPr>
            <p:nvPr/>
          </p:nvSpPr>
          <p:spPr bwMode="auto">
            <a:xfrm>
              <a:off x="553" y="2543"/>
              <a:ext cx="190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Incomplete dominance:</a:t>
              </a:r>
            </a:p>
          </p:txBody>
        </p:sp>
        <p:sp>
          <p:nvSpPr>
            <p:cNvPr id="52" name="Text Box 14"/>
            <p:cNvSpPr txBox="1">
              <a:spLocks noChangeArrowheads="1"/>
            </p:cNvSpPr>
            <p:nvPr/>
          </p:nvSpPr>
          <p:spPr bwMode="auto">
            <a:xfrm>
              <a:off x="3376" y="2525"/>
              <a:ext cx="128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/>
                <a:t>Co-dominance:</a:t>
              </a:r>
            </a:p>
          </p:txBody>
        </p:sp>
        <p:sp>
          <p:nvSpPr>
            <p:cNvPr id="53" name="Rectangle 15"/>
            <p:cNvSpPr>
              <a:spLocks noChangeArrowheads="1"/>
            </p:cNvSpPr>
            <p:nvPr/>
          </p:nvSpPr>
          <p:spPr bwMode="auto">
            <a:xfrm>
              <a:off x="408" y="2473"/>
              <a:ext cx="2219" cy="160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Rectangle 16"/>
            <p:cNvSpPr>
              <a:spLocks noChangeArrowheads="1"/>
            </p:cNvSpPr>
            <p:nvPr/>
          </p:nvSpPr>
          <p:spPr bwMode="auto">
            <a:xfrm>
              <a:off x="3137" y="2473"/>
              <a:ext cx="2219" cy="160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5" name="Slide Number Placeholder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69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247</TotalTime>
  <Words>719</Words>
  <Application>Microsoft Macintosh PowerPoint</Application>
  <PresentationFormat>On-screen Show (4:3)</PresentationFormat>
  <Paragraphs>138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Breeze</vt:lpstr>
      <vt:lpstr>Incomplete Dominance and Co-Dominance</vt:lpstr>
      <vt:lpstr>Complete Dominance</vt:lpstr>
      <vt:lpstr>Blending is Common in Nature!</vt:lpstr>
      <vt:lpstr>The genes of snapdragons</vt:lpstr>
      <vt:lpstr>The ratio stays the same</vt:lpstr>
      <vt:lpstr>Incomplete Dominance</vt:lpstr>
      <vt:lpstr>Codominance</vt:lpstr>
      <vt:lpstr>Codominance</vt:lpstr>
      <vt:lpstr>Comparing the two</vt:lpstr>
      <vt:lpstr>Blood Types</vt:lpstr>
      <vt:lpstr>Human Blood Types</vt:lpstr>
      <vt:lpstr>Human Blood Types</vt:lpstr>
      <vt:lpstr>Blood Donation</vt:lpstr>
      <vt:lpstr>PowerPoint Presentation</vt:lpstr>
      <vt:lpstr>You think you got it? Let’s see…</vt:lpstr>
      <vt:lpstr>Solutions Continued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Incomplete Dominance and Co-Dominance</dc:title>
  <dc:creator>David Sheps</dc:creator>
  <cp:lastModifiedBy>David Sheps</cp:lastModifiedBy>
  <cp:revision>15</cp:revision>
  <dcterms:created xsi:type="dcterms:W3CDTF">2012-03-23T02:33:45Z</dcterms:created>
  <dcterms:modified xsi:type="dcterms:W3CDTF">2012-03-23T06:40:52Z</dcterms:modified>
</cp:coreProperties>
</file>